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41" r:id="rId13"/>
    <p:sldId id="343" r:id="rId14"/>
    <p:sldId id="342" r:id="rId15"/>
    <p:sldId id="29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44" r:id="rId27"/>
    <p:sldId id="345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t>01/06/2015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r.iastate.edu/classes/mt411/powerpoint/METR4424qgtheory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9592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http://www.meteor.iastate.edu/classes/mt411/powerpoint/METR4424qgtheory.pdf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Adv. Dif. Temperatura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1062038"/>
            <a:ext cx="73342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7086600" y="35814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4" imgW="4952381" imgH="3000000" progId="Paint.Picture">
                  <p:embed/>
                </p:oleObj>
              </mc:Choice>
              <mc:Fallback>
                <p:oleObj name="Bitmap Image" r:id="rId4" imgW="4952381" imgH="3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81400"/>
                        <a:ext cx="1828800" cy="1108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381000" y="4267200"/>
          <a:ext cx="1905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6" imgW="5068007" imgH="3076190" progId="Paint.Picture">
                  <p:embed/>
                </p:oleObj>
              </mc:Choice>
              <mc:Fallback>
                <p:oleObj name="Bitmap Image" r:id="rId6" imgW="5068007" imgH="30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67200"/>
                        <a:ext cx="1905000" cy="1157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7" descr="Q_G_Omega_HoltonAdvection_h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371600"/>
            <a:ext cx="3181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4114800" y="2057400"/>
            <a:ext cx="1981200" cy="38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2" name="Rectangle 21"/>
          <p:cNvSpPr>
            <a:spLocks noChangeArrowheads="1"/>
          </p:cNvSpPr>
          <p:nvPr/>
        </p:nvSpPr>
        <p:spPr bwMode="auto">
          <a:xfrm>
            <a:off x="6096000" y="2057400"/>
            <a:ext cx="1981200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3" name="Oval 22"/>
          <p:cNvSpPr>
            <a:spLocks noChangeArrowheads="1"/>
          </p:cNvSpPr>
          <p:nvPr/>
        </p:nvSpPr>
        <p:spPr bwMode="auto">
          <a:xfrm>
            <a:off x="6934200" y="3810000"/>
            <a:ext cx="2209800" cy="1219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 flipV="1">
            <a:off x="304800" y="2895600"/>
            <a:ext cx="2209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6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adv v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810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1798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Vorticidade relativa geostrófica varia apenas pela advecção de vorticidade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4267200" y="5257800"/>
            <a:ext cx="4876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vertical).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Ausência de advecção de vorticidade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581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7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500 e </a:t>
            </a:r>
            <a:r>
              <a:rPr lang="pt-BR" dirty="0" err="1" smtClean="0"/>
              <a:t>Adv</a:t>
            </a:r>
            <a:r>
              <a:rPr lang="pt-BR" dirty="0" smtClean="0"/>
              <a:t> T em 850hPa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8914" r="30975" b="9524"/>
          <a:stretch/>
        </p:blipFill>
        <p:spPr bwMode="auto">
          <a:xfrm>
            <a:off x="1481110" y="764704"/>
            <a:ext cx="6119447" cy="58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</a:t>
            </a:r>
            <a:r>
              <a:rPr lang="pt-BR" dirty="0" err="1" smtClean="0"/>
              <a:t>omega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838253" cy="14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41638"/>
            <a:ext cx="8229600" cy="3459162"/>
          </a:xfrm>
        </p:spPr>
        <p:txBody>
          <a:bodyPr/>
          <a:lstStyle/>
          <a:p>
            <a:pPr eaLnBrk="1" hangingPunct="1"/>
            <a:r>
              <a:rPr lang="pt-BR" smtClean="0"/>
              <a:t>A – Laplaciano de omega</a:t>
            </a:r>
          </a:p>
          <a:p>
            <a:pPr eaLnBrk="1" hangingPunct="1"/>
            <a:r>
              <a:rPr lang="pt-BR" smtClean="0"/>
              <a:t>B – Termo de advecção diferencial de vorticidade absoluta</a:t>
            </a:r>
          </a:p>
          <a:p>
            <a:pPr eaLnBrk="1" hangingPunct="1"/>
            <a:r>
              <a:rPr lang="pt-BR" smtClean="0"/>
              <a:t>C – Termo de advecção de temperatura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798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do laplaciano de omega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23463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      w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r="72743"/>
          <a:stretch>
            <a:fillRect/>
          </a:stretch>
        </p:blipFill>
        <p:spPr bwMode="auto">
          <a:xfrm>
            <a:off x="1600200" y="2057400"/>
            <a:ext cx="249078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663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486400" y="28194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aumentando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subsidentes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(Aumento da espessura causado por aquecimento adiabático) 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5334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>
            <a:off x="16002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438400" y="4876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1219200" y="36576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1295400" y="3200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6639" name="Picture 18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8194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3886200" y="31543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&lt;0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3962400" y="4343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&lt;0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381000" y="43434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6643" name="Text Box 23"/>
          <p:cNvSpPr txBox="1">
            <a:spLocks noChangeArrowheads="1"/>
          </p:cNvSpPr>
          <p:nvPr/>
        </p:nvSpPr>
        <p:spPr bwMode="auto">
          <a:xfrm>
            <a:off x="2057400" y="31242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6519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Dif. Vort. Abs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r="32874"/>
          <a:stretch>
            <a:fillRect/>
          </a:stretch>
        </p:blipFill>
        <p:spPr bwMode="auto">
          <a:xfrm>
            <a:off x="0" y="1143000"/>
            <a:ext cx="556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91200" y="1371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7543800" y="990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01000" y="1325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486400" y="2590800"/>
            <a:ext cx="3429000" cy="27432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A</a:t>
            </a:r>
            <a:r>
              <a:rPr lang="pt-BR" sz="2800" baseline="-25000" smtClean="0"/>
              <a:t>Q</a:t>
            </a:r>
            <a:r>
              <a:rPr lang="pt-BR" sz="2800" smtClean="0"/>
              <a:t> diminuindo com altura: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Movimentos ascendentes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smtClean="0"/>
              <a:t>(Diminuição da espessura causado por resfriamento adiabático)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smtClean="0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334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600200" y="3048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438400" y="4648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Q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295400" y="3429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7663" name="Picture 16"/>
          <p:cNvPicPr>
            <a:picLocks noChangeAspect="1" noChangeArrowheads="1"/>
          </p:cNvPicPr>
          <p:nvPr/>
        </p:nvPicPr>
        <p:blipFill>
          <a:blip r:embed="rId3" cstate="print"/>
          <a:srcRect l="66502" r="28603"/>
          <a:stretch>
            <a:fillRect/>
          </a:stretch>
        </p:blipFill>
        <p:spPr bwMode="auto">
          <a:xfrm>
            <a:off x="3429000" y="2590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886200" y="2925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Q </a:t>
            </a:r>
            <a:r>
              <a:rPr lang="pt-BR"/>
              <a:t>&gt;0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962400" y="4114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w &gt;0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/>
        </p:nvSpPr>
        <p:spPr bwMode="auto">
          <a:xfrm>
            <a:off x="457200" y="30480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&lt;0,</a:t>
            </a:r>
          </a:p>
          <a:p>
            <a:r>
              <a:rPr lang="pt-BR" sz="1800">
                <a:sym typeface="Symbol" pitchFamily="18" charset="2"/>
              </a:rPr>
              <a:t>&lt;0</a:t>
            </a:r>
            <a:endParaRPr lang="pt-BR" sz="1800"/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1905000" y="4114800"/>
            <a:ext cx="7794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/>
              <a:t>A</a:t>
            </a:r>
            <a:r>
              <a:rPr lang="pt-BR" sz="1800" baseline="-25000"/>
              <a:t>Q</a:t>
            </a:r>
            <a:r>
              <a:rPr lang="pt-BR" sz="1800"/>
              <a:t>&gt;0,</a:t>
            </a:r>
          </a:p>
          <a:p>
            <a:r>
              <a:rPr lang="pt-BR" sz="1800">
                <a:sym typeface="Symbol" pitchFamily="18" charset="2"/>
              </a:rPr>
              <a:t>&gt;0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6584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57851" cy="17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738313" y="1924050"/>
          <a:ext cx="56673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Imagem de Bitmap" r:id="rId3" imgW="5668166" imgH="3010320" progId="Paint.Picture">
                  <p:embed/>
                </p:oleObj>
              </mc:Choice>
              <mc:Fallback>
                <p:oleObj name="Imagem de Bitmap" r:id="rId3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1924050"/>
                        <a:ext cx="5667375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609600" y="4800600"/>
          <a:ext cx="3057525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Bitmap Image" r:id="rId5" imgW="5047619" imgH="2819794" progId="Paint.Picture">
                  <p:embed/>
                </p:oleObj>
              </mc:Choice>
              <mc:Fallback>
                <p:oleObj name="Bitmap Image" r:id="rId5" imgW="5047619" imgH="2819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3057525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5572125" y="4710113"/>
          <a:ext cx="319087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Bitmap Image" r:id="rId7" imgW="5161905" imgH="2980952" progId="Paint.Picture">
                  <p:embed/>
                </p:oleObj>
              </mc:Choice>
              <mc:Fallback>
                <p:oleObj name="Bitmap Image" r:id="rId7" imgW="5161905" imgH="2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4710113"/>
                        <a:ext cx="3190875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Conector de seta reta 2"/>
          <p:cNvCxnSpPr/>
          <p:nvPr/>
        </p:nvCxnSpPr>
        <p:spPr>
          <a:xfrm flipV="1">
            <a:off x="3635896" y="4941168"/>
            <a:ext cx="216024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6228184" y="4509120"/>
            <a:ext cx="64807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Dif. Vorticidade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>
                <a:latin typeface="Tahoma" pitchFamily="34" charset="0"/>
              </a:rPr>
              <a:t>A influência isolada deste termo está associada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movimentos ascendentes</a:t>
            </a:r>
            <a:r>
              <a:rPr lang="pt-BR" sz="2400" smtClean="0">
                <a:latin typeface="Tahoma" pitchFamily="34" charset="0"/>
              </a:rPr>
              <a:t> (descendentes)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acima da baixa</a:t>
            </a:r>
            <a:r>
              <a:rPr lang="pt-BR" sz="2400" smtClean="0">
                <a:latin typeface="Tahoma" pitchFamily="34" charset="0"/>
              </a:rPr>
              <a:t> (alta)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de superfície</a:t>
            </a:r>
            <a:r>
              <a:rPr lang="pt-BR" sz="2400" smtClean="0">
                <a:latin typeface="Tahoma" pitchFamily="34" charset="0"/>
              </a:rPr>
              <a:t> e é exatamente o que é necessário para as tendências de espessura. Ele funciona como movimento compensatório para manter o campo de temperatura hidrostático (hipótese do quase-geostrófico) na presença de movimento vertical. Uma vez que a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advecção de temperatura é pequena sobre a baixa de superfície</a:t>
            </a:r>
            <a:r>
              <a:rPr lang="pt-BR" sz="2400" smtClean="0">
                <a:latin typeface="Tahoma" pitchFamily="34" charset="0"/>
              </a:rPr>
              <a:t>, a única maneira de resfriar a coluna atmosférica de acordo com a tendência do geopotencial é o </a:t>
            </a:r>
            <a:r>
              <a:rPr lang="pt-BR" sz="2400" smtClean="0">
                <a:solidFill>
                  <a:srgbClr val="FF0000"/>
                </a:solidFill>
                <a:latin typeface="Tahoma" pitchFamily="34" charset="0"/>
              </a:rPr>
              <a:t>resfriamento adiabático induzido pelo movimento vertical ascendente</a:t>
            </a:r>
            <a:r>
              <a:rPr lang="pt-BR" sz="2400" smtClean="0">
                <a:latin typeface="Tahoma" pitchFamily="34" charset="0"/>
              </a:rPr>
              <a:t> (inverso sobre a alta).</a:t>
            </a:r>
          </a:p>
        </p:txBody>
      </p:sp>
    </p:spTree>
    <p:extLst>
      <p:ext uri="{BB962C8B-B14F-4D97-AF65-F5344CB8AC3E}">
        <p14:creationId xmlns:p14="http://schemas.microsoft.com/office/powerpoint/2010/main" val="19686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</a:rPr>
              <a:t>Termo de Adv. Temperatura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eaLnBrk="1" hangingPunct="1"/>
            <a:r>
              <a:rPr lang="pt-BR" smtClean="0"/>
              <a:t>Advecção quente: movimento ascendente</a:t>
            </a:r>
          </a:p>
          <a:p>
            <a:pPr eaLnBrk="1" hangingPunct="1"/>
            <a:r>
              <a:rPr lang="pt-BR" smtClean="0"/>
              <a:t>Advecção fria: movimento subsidente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438400" y="2895600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   w 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267200" y="29257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2819400" y="1066800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2743200" y="1066800"/>
            <a:ext cx="3429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2" cstate="print"/>
          <a:srcRect r="3348"/>
          <a:stretch>
            <a:fillRect/>
          </a:stretch>
        </p:blipFill>
        <p:spPr bwMode="auto">
          <a:xfrm>
            <a:off x="457200" y="4343400"/>
            <a:ext cx="20796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pic>
        <p:nvPicPr>
          <p:cNvPr id="30724" name="Picture 3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219200"/>
            <a:ext cx="5905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3429000" y="1143000"/>
            <a:ext cx="114300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715000" y="2362200"/>
            <a:ext cx="11430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r="4372"/>
          <a:stretch>
            <a:fillRect/>
          </a:stretch>
        </p:blipFill>
        <p:spPr bwMode="auto">
          <a:xfrm>
            <a:off x="3124200" y="4267200"/>
            <a:ext cx="1574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743200" y="45720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04800" y="4572000"/>
            <a:ext cx="1143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0000"/>
                </a:solidFill>
              </a:rPr>
              <a:t>A</a:t>
            </a:r>
            <a:r>
              <a:rPr lang="pt-BR" sz="2000" baseline="-25000">
                <a:solidFill>
                  <a:srgbClr val="FF0000"/>
                </a:solidFill>
              </a:rPr>
              <a:t>T</a:t>
            </a:r>
            <a:r>
              <a:rPr lang="pt-BR" sz="2000">
                <a:solidFill>
                  <a:srgbClr val="FF0000"/>
                </a:solidFill>
              </a:rPr>
              <a:t>&gt;0</a:t>
            </a:r>
            <a:r>
              <a:rPr lang="pt-BR" sz="2000"/>
              <a:t> </a:t>
            </a:r>
            <a:r>
              <a:rPr lang="pt-BR" sz="2000">
                <a:sym typeface="Symbol" pitchFamily="18" charset="2"/>
              </a:rPr>
              <a:t></a:t>
            </a:r>
            <a:endParaRPr lang="pt-BR" sz="2000"/>
          </a:p>
        </p:txBody>
      </p:sp>
      <p:pic>
        <p:nvPicPr>
          <p:cNvPr id="307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3213"/>
            <a:ext cx="7112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956175"/>
            <a:ext cx="711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19600"/>
            <a:ext cx="33750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086600" y="426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Div. Hor.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7086600" y="4876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Conv. Hor.</a:t>
            </a:r>
          </a:p>
        </p:txBody>
      </p:sp>
      <p:pic>
        <p:nvPicPr>
          <p:cNvPr id="30735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5634038"/>
            <a:ext cx="39147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2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de Adv. Temperatura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000" smtClean="0">
                <a:latin typeface="Tahoma" pitchFamily="34" charset="0"/>
              </a:rPr>
              <a:t>Fisicamente este padrão de movimento vertical é requerido para manter o campo de vorticidade geostrófica nos níveis mais altos, na presença de mudanças na espessura devidas à advecção térmica. Por exemplo: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1. Advecção térmica quente aumenta a espessura da camada 500-1000 hPa abaixo da crista em 500 hPa;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2. Intensifica a crista em 500 hPa, o que requer maior vorticidade anticiclônica neste nível para manter o equilíbrio geostrófico;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3. Como na região do eixo da crista em 500 hPa não há advecção de vorticidade, é necessário que haja divergência horizontal para compensar a tendência;</a:t>
            </a:r>
          </a:p>
          <a:p>
            <a:pPr eaLnBrk="1" hangingPunct="1"/>
            <a:r>
              <a:rPr lang="pt-BR" sz="2000" smtClean="0">
                <a:latin typeface="Tahoma" pitchFamily="34" charset="0"/>
              </a:rPr>
              <a:t>4. Por continuidade, deve haver movimento ascendente nos baixos níveis para repor o ar divergente nos níveis superiores.</a:t>
            </a:r>
          </a:p>
        </p:txBody>
      </p:sp>
    </p:spTree>
    <p:extLst>
      <p:ext uri="{BB962C8B-B14F-4D97-AF65-F5344CB8AC3E}">
        <p14:creationId xmlns:p14="http://schemas.microsoft.com/office/powerpoint/2010/main" val="2974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Q_G_Omega_HoltonAdvection_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2819400"/>
            <a:ext cx="4476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rgbClr val="FF0000"/>
                </a:solidFill>
              </a:rPr>
              <a:t>Equação omega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457200" y="3048000"/>
          <a:ext cx="40386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5" imgW="5668166" imgH="3010320" progId="Paint.Picture">
                  <p:embed/>
                </p:oleObj>
              </mc:Choice>
              <mc:Fallback>
                <p:oleObj name="Bitmap Image" r:id="rId5" imgW="5668166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4038600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5181600"/>
            <a:ext cx="411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Neste caso:</a:t>
            </a:r>
          </a:p>
          <a:p>
            <a:pPr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Variação da espessura devido a aq/resf adiabático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400">
                <a:solidFill>
                  <a:srgbClr val="000000"/>
                </a:solidFill>
              </a:rPr>
              <a:t>- Ausência de advecção de temperatura</a:t>
            </a:r>
            <a:endParaRPr lang="pt-BR" sz="1800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4267200" y="5257800"/>
            <a:ext cx="487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300"/>
              <a:t>Neste caso:</a:t>
            </a:r>
            <a:endParaRPr lang="pt-BR" sz="900"/>
          </a:p>
          <a:p>
            <a:pPr eaLnBrk="0" hangingPunct="0">
              <a:spcBef>
                <a:spcPct val="0"/>
              </a:spcBef>
            </a:pPr>
            <a:r>
              <a:rPr lang="pt-BR" sz="1300"/>
              <a:t>- Aquecimento  e resfriamento são devidos apenas a advecção de temperatura (não há aq/resf adiabático pois a atmosfera está originalmente em balanço geostrófico, inibindo movimento vertical)</a:t>
            </a:r>
            <a:endParaRPr lang="pt-BR" sz="900"/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Ausência de advecção de vorticidade geostrófica absoluta </a:t>
            </a:r>
          </a:p>
          <a:p>
            <a:pPr eaLnBrk="0" hangingPunct="0">
              <a:spcBef>
                <a:spcPct val="0"/>
              </a:spcBef>
              <a:buFontTx/>
              <a:buChar char="-"/>
            </a:pPr>
            <a:r>
              <a:rPr lang="pt-BR" sz="1300"/>
              <a:t>Div em 500hPa para compensar movimentos ascendentes</a:t>
            </a:r>
            <a:endParaRPr lang="pt-BR" sz="1800"/>
          </a:p>
        </p:txBody>
      </p:sp>
      <p:sp>
        <p:nvSpPr>
          <p:cNvPr id="3083" name="Oval 13"/>
          <p:cNvSpPr>
            <a:spLocks noChangeArrowheads="1"/>
          </p:cNvSpPr>
          <p:nvPr/>
        </p:nvSpPr>
        <p:spPr bwMode="auto">
          <a:xfrm>
            <a:off x="7772400" y="3733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Oval 14"/>
          <p:cNvSpPr>
            <a:spLocks noChangeArrowheads="1"/>
          </p:cNvSpPr>
          <p:nvPr/>
        </p:nvSpPr>
        <p:spPr bwMode="auto">
          <a:xfrm>
            <a:off x="6019800" y="28194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Oval 15"/>
          <p:cNvSpPr>
            <a:spLocks noChangeArrowheads="1"/>
          </p:cNvSpPr>
          <p:nvPr/>
        </p:nvSpPr>
        <p:spPr bwMode="auto">
          <a:xfrm>
            <a:off x="3124200" y="3429000"/>
            <a:ext cx="914400" cy="1447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Oval 16"/>
          <p:cNvSpPr>
            <a:spLocks noChangeArrowheads="1"/>
          </p:cNvSpPr>
          <p:nvPr/>
        </p:nvSpPr>
        <p:spPr bwMode="auto">
          <a:xfrm>
            <a:off x="1600200" y="3352800"/>
            <a:ext cx="8382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5909"/>
            <a:ext cx="9108504" cy="648795"/>
          </a:xfrm>
        </p:spPr>
        <p:txBody>
          <a:bodyPr>
            <a:noAutofit/>
          </a:bodyPr>
          <a:lstStyle/>
          <a:p>
            <a:r>
              <a:rPr lang="pt-BR" sz="3200" dirty="0" err="1" smtClean="0"/>
              <a:t>Mov</a:t>
            </a:r>
            <a:r>
              <a:rPr lang="pt-BR" sz="3200" dirty="0" smtClean="0"/>
              <a:t> </a:t>
            </a:r>
            <a:r>
              <a:rPr lang="pt-BR" sz="3200" dirty="0" err="1" smtClean="0"/>
              <a:t>asc</a:t>
            </a:r>
            <a:r>
              <a:rPr lang="pt-BR" sz="3200" dirty="0" smtClean="0"/>
              <a:t> = </a:t>
            </a:r>
            <a:r>
              <a:rPr lang="pt-BR" sz="3200" dirty="0" err="1" smtClean="0"/>
              <a:t>Adv</a:t>
            </a:r>
            <a:r>
              <a:rPr lang="pt-BR" sz="3200" dirty="0" smtClean="0"/>
              <a:t> T (850hPa colorido &gt;0) </a:t>
            </a:r>
            <a:br>
              <a:rPr lang="pt-BR" sz="3200" dirty="0" smtClean="0"/>
            </a:br>
            <a:r>
              <a:rPr lang="pt-BR" sz="3200" dirty="0" smtClean="0"/>
              <a:t>+ </a:t>
            </a:r>
            <a:r>
              <a:rPr lang="pt-BR" sz="3200" dirty="0" err="1" smtClean="0"/>
              <a:t>Adv</a:t>
            </a:r>
            <a:r>
              <a:rPr lang="pt-BR" sz="3200" dirty="0" smtClean="0"/>
              <a:t> </a:t>
            </a:r>
            <a:r>
              <a:rPr lang="pt-BR" sz="3200" dirty="0" err="1" smtClean="0"/>
              <a:t>Vort</a:t>
            </a:r>
            <a:r>
              <a:rPr lang="pt-BR" sz="3200" dirty="0" smtClean="0"/>
              <a:t> (500hPa branco &lt;0)</a:t>
            </a:r>
            <a:endParaRPr lang="pt-BR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5" r="30632" b="9768"/>
          <a:stretch/>
        </p:blipFill>
        <p:spPr bwMode="auto">
          <a:xfrm>
            <a:off x="1547664" y="980728"/>
            <a:ext cx="6207369" cy="5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654" y="43901"/>
            <a:ext cx="8229600" cy="64879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OMEGA em 700hPa</a:t>
            </a:r>
            <a:endParaRPr lang="pt-BR" sz="3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9" t="9036" r="31044" b="9279"/>
          <a:stretch/>
        </p:blipFill>
        <p:spPr bwMode="auto">
          <a:xfrm>
            <a:off x="1547664" y="980728"/>
            <a:ext cx="6154615" cy="5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rgbClr val="FF0000"/>
                </a:solidFill>
              </a:rPr>
              <a:t>Equação da tendência de geopotencial QG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00375"/>
            <a:ext cx="8229600" cy="3705225"/>
          </a:xfrm>
        </p:spPr>
        <p:txBody>
          <a:bodyPr/>
          <a:lstStyle/>
          <a:p>
            <a:pPr eaLnBrk="1" hangingPunct="1"/>
            <a:r>
              <a:rPr lang="pt-BR" smtClean="0"/>
              <a:t>A – Laplaciano da tendência local do geopotencial</a:t>
            </a:r>
          </a:p>
          <a:p>
            <a:pPr eaLnBrk="1" hangingPunct="1"/>
            <a:r>
              <a:rPr lang="pt-BR" smtClean="0"/>
              <a:t>B – Termo de advecção horizontal de vorticidade absoluta pelo vento geostrófico</a:t>
            </a:r>
          </a:p>
          <a:p>
            <a:pPr eaLnBrk="1" hangingPunct="1"/>
            <a:r>
              <a:rPr lang="pt-BR" smtClean="0"/>
              <a:t>C – Termo de advecção diferencial da temperatura pelo vento geostrófico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143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45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tend local geop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49463"/>
          </a:xfrm>
        </p:spPr>
        <p:txBody>
          <a:bodyPr/>
          <a:lstStyle/>
          <a:p>
            <a:pPr eaLnBrk="1" hangingPunct="1"/>
            <a:r>
              <a:rPr lang="pt-BR" sz="2800" smtClean="0"/>
              <a:t>Lembrar que aplicar o operador Laplaciano implica em troca de sinal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r="7033"/>
          <a:stretch>
            <a:fillRect/>
          </a:stretch>
        </p:blipFill>
        <p:spPr bwMode="auto">
          <a:xfrm>
            <a:off x="4284663" y="3068638"/>
            <a:ext cx="95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r="72939"/>
          <a:stretch>
            <a:fillRect/>
          </a:stretch>
        </p:blipFill>
        <p:spPr bwMode="auto">
          <a:xfrm>
            <a:off x="1836738" y="1557338"/>
            <a:ext cx="24812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16463" y="19161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sym typeface="Symbol" pitchFamily="18" charset="2"/>
              </a:rPr>
              <a:t>  -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 l="52742" r="7033"/>
          <a:stretch>
            <a:fillRect/>
          </a:stretch>
        </p:blipFill>
        <p:spPr bwMode="auto">
          <a:xfrm>
            <a:off x="5651500" y="1773238"/>
            <a:ext cx="549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9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smtClean="0"/>
              <a:t>Termo de advecção horizontal de vorticidade absoluta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Advecção de vorticidade ciclônica (A</a:t>
            </a:r>
            <a:r>
              <a:rPr lang="pt-BR" sz="2800" baseline="-25000" smtClean="0"/>
              <a:t>Q</a:t>
            </a:r>
            <a:r>
              <a:rPr lang="pt-BR" sz="2800" smtClean="0"/>
              <a:t>&lt;0) </a:t>
            </a:r>
            <a:r>
              <a:rPr lang="pt-BR" sz="2800" smtClean="0">
                <a:sym typeface="Symbol" pitchFamily="18" charset="2"/>
              </a:rPr>
              <a:t> queda do geopotencial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sym typeface="Symbol" pitchFamily="18" charset="2"/>
              </a:rPr>
              <a:t>Advecção de vort. anticiclônica </a:t>
            </a:r>
            <a:r>
              <a:rPr lang="pt-BR" sz="2800" smtClean="0"/>
              <a:t>(A</a:t>
            </a:r>
            <a:r>
              <a:rPr lang="pt-BR" sz="2800" baseline="-25000" smtClean="0"/>
              <a:t>Q&gt;</a:t>
            </a:r>
            <a:r>
              <a:rPr lang="pt-BR" sz="2800" smtClean="0"/>
              <a:t>0)</a:t>
            </a:r>
            <a:r>
              <a:rPr lang="pt-BR" sz="2800" smtClean="0">
                <a:sym typeface="Symbol" pitchFamily="18" charset="2"/>
              </a:rPr>
              <a:t>  elevação do geopotencial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r="40759"/>
          <a:stretch>
            <a:fillRect/>
          </a:stretch>
        </p:blipFill>
        <p:spPr bwMode="auto">
          <a:xfrm>
            <a:off x="1547813" y="1244600"/>
            <a:ext cx="54340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52742"/>
          <a:stretch>
            <a:fillRect/>
          </a:stretch>
        </p:blipFill>
        <p:spPr bwMode="auto">
          <a:xfrm>
            <a:off x="2987675" y="2971800"/>
            <a:ext cx="646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1275" y="31162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2" cstate="print"/>
          <a:srcRect l="33250" r="40759"/>
          <a:stretch>
            <a:fillRect/>
          </a:stretch>
        </p:blipFill>
        <p:spPr bwMode="auto">
          <a:xfrm>
            <a:off x="4533900" y="2755900"/>
            <a:ext cx="23812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48488" y="31480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/>
              <a:t>= A</a:t>
            </a:r>
            <a:r>
              <a:rPr lang="pt-BR" sz="3600" baseline="-250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730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Termo da Adv. Vort. Abs.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smtClean="0"/>
              <a:t>O termo de advecção de vorticidade absoluta geralmente é </a:t>
            </a:r>
            <a:r>
              <a:rPr lang="pt-BR" sz="2400" u="sng" smtClean="0">
                <a:solidFill>
                  <a:srgbClr val="FF0000"/>
                </a:solidFill>
              </a:rPr>
              <a:t>a principal forçante na alta troposfera</a:t>
            </a:r>
            <a:r>
              <a:rPr lang="pt-BR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No HS, para ondas curtas, a leste do cavado, este termo é negativo (AVN) implicando em queda do geopotencial nesta região. Este “cavamento” é necessário para o desenvolvimento de vorticidade geostrófica negativa. 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/>
              <a:t>É importante notar que o termo de advecção de vorticidade nos eixos dos cavados e cristas é igual a zero. Portanto, o termo da advecção de vorticidade não pode por si só promover a intensificação do distúrbio nos níveis onde está ocorrendo e sim atuar no sentido de propagar os distúrbios horizontalmente e de espalhá-los na vertical, por isso é conhecido como </a:t>
            </a:r>
            <a:r>
              <a:rPr lang="pt-BR" sz="2400" u="sng" smtClean="0">
                <a:solidFill>
                  <a:srgbClr val="FF0000"/>
                </a:solidFill>
              </a:rPr>
              <a:t>termo de deslocamento do sistema</a:t>
            </a:r>
            <a:r>
              <a:rPr lang="pt-BR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diminuindo com altura: (AFria aumentando c/ alt ou AQuente diminuindo c/ alt)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 flipV="1">
            <a:off x="1066800" y="4648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1905000" y="45720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&gt;0</a:t>
            </a:r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&gt;0</a:t>
            </a:r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3733800"/>
            <a:ext cx="37338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mtClean="0"/>
              <a:t>A</a:t>
            </a:r>
            <a:r>
              <a:rPr lang="pt-BR" baseline="-25000" smtClean="0"/>
              <a:t>T</a:t>
            </a:r>
            <a:r>
              <a:rPr lang="pt-BR" smtClean="0"/>
              <a:t> aumentando com altura: (AFria diminuindo c/ alt ou AQuente aumentando c/ alt)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69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1752600" y="23622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616200" y="2506663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66502" r="716"/>
          <a:stretch>
            <a:fillRect/>
          </a:stretch>
        </p:blipFill>
        <p:spPr bwMode="auto">
          <a:xfrm>
            <a:off x="3260725" y="2133600"/>
            <a:ext cx="3006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32525" y="2514600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ym typeface="Symbol" pitchFamily="18" charset="2"/>
              </a:rPr>
              <a:t>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6858000" y="21336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315200" y="2468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33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16002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24384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A</a:t>
            </a:r>
            <a:r>
              <a:rPr lang="pt-BR" sz="1800" baseline="-25000"/>
              <a:t>T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990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1752600" y="4572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954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p</a:t>
            </a: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2" cstate="print"/>
          <a:srcRect l="66502" r="28603"/>
          <a:stretch>
            <a:fillRect/>
          </a:stretch>
        </p:blipFill>
        <p:spPr bwMode="auto">
          <a:xfrm>
            <a:off x="3429000" y="3733800"/>
            <a:ext cx="449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886200" y="4068763"/>
            <a:ext cx="129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A</a:t>
            </a:r>
            <a:r>
              <a:rPr lang="pt-BR" baseline="-25000"/>
              <a:t>T </a:t>
            </a:r>
            <a:r>
              <a:rPr lang="pt-BR"/>
              <a:t>&lt;0</a:t>
            </a:r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3" cstate="print"/>
          <a:srcRect l="52742" r="3516"/>
          <a:stretch>
            <a:fillRect/>
          </a:stretch>
        </p:blipFill>
        <p:spPr bwMode="auto">
          <a:xfrm>
            <a:off x="3429000" y="5105400"/>
            <a:ext cx="5984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962400" y="5257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&lt;0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771775" y="1109663"/>
            <a:ext cx="2638425" cy="917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6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t-BR" sz="3600" smtClean="0">
                <a:solidFill>
                  <a:schemeClr val="tx1"/>
                </a:solidFill>
              </a:rPr>
              <a:t>Termo Adv. Dif. Temperatura</a:t>
            </a:r>
          </a:p>
        </p:txBody>
      </p:sp>
      <p:sp>
        <p:nvSpPr>
          <p:cNvPr id="22531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FF0000"/>
                </a:solidFill>
                <a:latin typeface="Times New Roman" charset="0"/>
              </a:rPr>
              <a:t>Principal mecanismo de amplificação ou decaimento</a:t>
            </a:r>
            <a:r>
              <a:rPr lang="pt-BR" sz="2800" smtClean="0">
                <a:latin typeface="Times New Roman" charset="0"/>
              </a:rPr>
              <a:t> dos sistemas sinóticos de latitudes médias.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Advecção de temperatura tende a ser mais efetivo na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baixa troposfera</a:t>
            </a:r>
            <a:r>
              <a:rPr lang="pt-BR" sz="2800" smtClean="0">
                <a:latin typeface="Times New Roman" charset="0"/>
              </a:rPr>
              <a:t>.</a:t>
            </a:r>
          </a:p>
          <a:p>
            <a:pPr eaLnBrk="1" hangingPunct="1"/>
            <a:r>
              <a:rPr lang="pt-BR" sz="2800" smtClean="0">
                <a:latin typeface="Times New Roman" charset="0"/>
              </a:rPr>
              <a:t>Para ondas baroclínicas em estágio de desenvolvimento,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 advecção fria</a:t>
            </a:r>
            <a:r>
              <a:rPr lang="pt-BR" sz="2800" smtClean="0">
                <a:latin typeface="Times New Roman" charset="0"/>
              </a:rPr>
              <a:t> (quente)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abaixo do eixo do cavado</a:t>
            </a:r>
            <a:r>
              <a:rPr lang="pt-BR" sz="2800" smtClean="0">
                <a:latin typeface="Times New Roman" charset="0"/>
              </a:rPr>
              <a:t> (crista) em 500 hPa (onde a advecção de vorticidade é zero) </a:t>
            </a:r>
            <a:r>
              <a:rPr lang="pt-BR" sz="2800" u="sng" smtClean="0">
                <a:solidFill>
                  <a:srgbClr val="FF0000"/>
                </a:solidFill>
                <a:latin typeface="Times New Roman" charset="0"/>
              </a:rPr>
              <a:t>tende a aprofundá-lo</a:t>
            </a:r>
            <a:r>
              <a:rPr lang="pt-BR" sz="2800" smtClean="0">
                <a:latin typeface="Times New Roman" charset="0"/>
              </a:rPr>
              <a:t> (construí-la), pois reduz (aumenta) a espessura da coluna</a:t>
            </a:r>
          </a:p>
        </p:txBody>
      </p:sp>
    </p:spTree>
    <p:extLst>
      <p:ext uri="{BB962C8B-B14F-4D97-AF65-F5344CB8AC3E}">
        <p14:creationId xmlns:p14="http://schemas.microsoft.com/office/powerpoint/2010/main" val="37111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977</Words>
  <Application>Microsoft Office PowerPoint</Application>
  <PresentationFormat>Apresentação na tela (4:3)</PresentationFormat>
  <Paragraphs>132</Paragraphs>
  <Slides>27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Tema do Office</vt:lpstr>
      <vt:lpstr>Bitmap Image</vt:lpstr>
      <vt:lpstr>Imagem de Bitmap</vt:lpstr>
      <vt:lpstr>Teoria Quase-Geostrófica</vt:lpstr>
      <vt:lpstr>Previsão</vt:lpstr>
      <vt:lpstr>Equação da tendência de geopotencial QG</vt:lpstr>
      <vt:lpstr>Termo da tend local geop</vt:lpstr>
      <vt:lpstr>Termo de advecção horizontal de vorticidade absoluta</vt:lpstr>
      <vt:lpstr>Termo da Adv. Vort. Abs.</vt:lpstr>
      <vt:lpstr>Termo Adv. Dif. Temperatura</vt:lpstr>
      <vt:lpstr>Termo Adv. Dif. Temperatura</vt:lpstr>
      <vt:lpstr>Termo Adv. Dif. Temperatura</vt:lpstr>
      <vt:lpstr>Termo Adv. Dif. Temperatura</vt:lpstr>
      <vt:lpstr>Equação da tendência de geopotencial QG</vt:lpstr>
      <vt:lpstr>Apresentação do PowerPoint</vt:lpstr>
      <vt:lpstr>Apresentação do PowerPoint</vt:lpstr>
      <vt:lpstr>Apresentação do PowerPoint</vt:lpstr>
      <vt:lpstr>Equação omega</vt:lpstr>
      <vt:lpstr>Equação omega</vt:lpstr>
      <vt:lpstr>Termo do laplaciano de omega</vt:lpstr>
      <vt:lpstr>Termo de Adv. Dif. Vort. Abs</vt:lpstr>
      <vt:lpstr>Termo de Adv. Dif. Vort. Abs</vt:lpstr>
      <vt:lpstr>Termo de Adv. Dif. Vorticidade</vt:lpstr>
      <vt:lpstr>Termo de Adv. Dif. Vorticidade</vt:lpstr>
      <vt:lpstr>Termo de Adv. Temperatura</vt:lpstr>
      <vt:lpstr>Termo de adv. Temperatura</vt:lpstr>
      <vt:lpstr>Termo de Adv. Temperatura</vt:lpstr>
      <vt:lpstr>Equação omega</vt:lpstr>
      <vt:lpstr>Mov asc = Adv T (850hPa colorido &gt;0)  + Adv Vort (500hPa branco &lt;0)</vt:lpstr>
      <vt:lpstr>OMEGA em 700hPa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58</cp:revision>
  <dcterms:created xsi:type="dcterms:W3CDTF">2013-06-06T11:17:49Z</dcterms:created>
  <dcterms:modified xsi:type="dcterms:W3CDTF">2015-06-01T17:15:18Z</dcterms:modified>
</cp:coreProperties>
</file>